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EFB122-2E09-7440-958F-70F177C32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4984" y="1828800"/>
            <a:ext cx="7766936" cy="1646302"/>
          </a:xfrm>
        </p:spPr>
        <p:txBody>
          <a:bodyPr/>
          <a:lstStyle/>
          <a:p>
            <a:pPr algn="ctr"/>
            <a:r>
              <a:rPr lang="kk-KZ" dirty="0"/>
              <a:t>Региональный проект </a:t>
            </a:r>
            <a:br>
              <a:rPr lang="kk-KZ" dirty="0"/>
            </a:br>
            <a:r>
              <a:rPr lang="kk-KZ" dirty="0"/>
              <a:t>«Читающая школа»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C4AECEB-DE7D-1B4D-BC2B-3E5DA3E55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038600"/>
            <a:ext cx="10456333" cy="1096899"/>
          </a:xfrm>
        </p:spPr>
        <p:txBody>
          <a:bodyPr>
            <a:noAutofit/>
          </a:bodyPr>
          <a:lstStyle/>
          <a:p>
            <a:pPr algn="ctr"/>
            <a:r>
              <a:rPr lang="kk-KZ" sz="3200" dirty="0">
                <a:solidFill>
                  <a:schemeClr val="tx1"/>
                </a:solidFill>
              </a:rPr>
              <a:t>По повышению статуса чтения, </a:t>
            </a:r>
            <a:r>
              <a:rPr lang="kk-KZ" sz="3200">
                <a:solidFill>
                  <a:schemeClr val="tx1"/>
                </a:solidFill>
              </a:rPr>
              <a:t>читательской активности </a:t>
            </a:r>
            <a:r>
              <a:rPr lang="kk-KZ" sz="3200" dirty="0">
                <a:solidFill>
                  <a:schemeClr val="tx1"/>
                </a:solidFill>
              </a:rPr>
              <a:t>и улучшения качества чтения учащихся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76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Cambria" pitchFamily="18" charset="0"/>
              </a:rPr>
              <a:t>Акмолинская область</a:t>
            </a:r>
          </a:p>
          <a:p>
            <a:pPr algn="ctr"/>
            <a:r>
              <a:rPr lang="kk-KZ" sz="2400" dirty="0">
                <a:latin typeface="Cambria" pitchFamily="18" charset="0"/>
              </a:rPr>
              <a:t>Целиноградский район</a:t>
            </a:r>
          </a:p>
          <a:p>
            <a:pPr algn="ctr"/>
            <a:r>
              <a:rPr lang="kk-KZ" sz="2400" dirty="0">
                <a:latin typeface="Cambria" pitchFamily="18" charset="0"/>
              </a:rPr>
              <a:t>Косшынская средняя школа №</a:t>
            </a:r>
            <a:r>
              <a:rPr lang="en-US" sz="2400" dirty="0">
                <a:latin typeface="Cambria" pitchFamily="18" charset="0"/>
              </a:rPr>
              <a:t>2</a:t>
            </a:r>
            <a:endParaRPr lang="ru-RU" sz="2400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4300" y="6128266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>
                <a:latin typeface="Cambria" pitchFamily="18" charset="0"/>
              </a:rPr>
              <a:t>Косшы, учебный год 2020-2021</a:t>
            </a:r>
            <a:endParaRPr lang="ru-RU" sz="2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02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5800"/>
            <a:ext cx="4267200" cy="60198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85800"/>
            <a:ext cx="471288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91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5403849" cy="460716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95400"/>
            <a:ext cx="6142892" cy="4607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60446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/>
              <a:t>Конкурсы и викторины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8950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66800"/>
            <a:ext cx="5184000" cy="3942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5410200" cy="3942617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752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Читаем всей семьей</a:t>
            </a:r>
            <a:endParaRPr lang="ru-RU" dirty="0"/>
          </a:p>
        </p:txBody>
      </p:sp>
      <p:pic>
        <p:nvPicPr>
          <p:cNvPr id="4" name="VID-20210211-WA008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5029200" y="1523999"/>
            <a:ext cx="6096001" cy="457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0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Рекомендуемая литература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28800"/>
            <a:ext cx="2963069" cy="25240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00200"/>
            <a:ext cx="2394857" cy="37253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143000"/>
            <a:ext cx="33337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0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3223845" cy="5029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338021"/>
            <a:ext cx="3486150" cy="3486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110235"/>
            <a:ext cx="2589867" cy="394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4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2400"/>
            <a:ext cx="10905066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tx1"/>
                </a:solidFill>
              </a:rPr>
              <a:t>Цель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Формирование и совершенствование читательской грамотности современного школьника</a:t>
            </a:r>
            <a:r>
              <a:rPr lang="kk-KZ" sz="2800" dirty="0">
                <a:solidFill>
                  <a:schemeClr val="tx1"/>
                </a:solidFill>
              </a:rPr>
              <a:t>, как условие его духовно</a:t>
            </a:r>
            <a:r>
              <a:rPr lang="ru-RU" sz="2800" dirty="0">
                <a:solidFill>
                  <a:schemeClr val="tx1"/>
                </a:solidFill>
              </a:rPr>
              <a:t>-</a:t>
            </a:r>
            <a:r>
              <a:rPr lang="kk-KZ" sz="2800" dirty="0">
                <a:solidFill>
                  <a:schemeClr val="tx1"/>
                </a:solidFill>
              </a:rPr>
              <a:t>нравственного и интеллектуального развития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10600266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</a:rPr>
              <a:t>Приоритетными задачами проекта являются</a:t>
            </a:r>
            <a:r>
              <a:rPr lang="ru-RU" sz="2400" dirty="0">
                <a:solidFill>
                  <a:srgbClr val="333333"/>
                </a:solidFill>
                <a:latin typeface="Times New Roman"/>
              </a:rPr>
              <a:t>: - повышение статуса и роли детского и юношеского чтения в обществе; - формирование читательских компетентностей детей и юношества, основ информационной культуры личности и информационной безопасности; - формирование коммуникативных компетентностей детей и юношества; - создание методической базы педагогических практик и идей по продвижению книги и чтения; - совершенствование инфраструктуры детского и юношеского чтения; - развитие кадрового потенциала; - гарантированное комплектование библиотеки, обслуживающей детей и подростков; - создание привлекательной образовательной среды в ОО.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87480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24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Комплекс мероприятий на уровне целевых групп, на которые направлен проект: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52600"/>
            <a:ext cx="7171266" cy="388077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Times New Roman"/>
              </a:rPr>
              <a:t>На уровне обучающихся: </a:t>
            </a:r>
          </a:p>
          <a:p>
            <a:r>
              <a:rPr lang="ru-RU" sz="2800" dirty="0">
                <a:solidFill>
                  <a:srgbClr val="333333"/>
                </a:solidFill>
                <a:latin typeface="Times New Roman"/>
              </a:rPr>
              <a:t>- обучение смысловому чтению и работе с текстом; </a:t>
            </a:r>
          </a:p>
          <a:p>
            <a:r>
              <a:rPr lang="ru-RU" sz="2800" dirty="0">
                <a:solidFill>
                  <a:srgbClr val="333333"/>
                </a:solidFill>
                <a:latin typeface="Times New Roman"/>
              </a:rPr>
              <a:t>- внедрение единого режима по работе с информацией; </a:t>
            </a:r>
          </a:p>
          <a:p>
            <a:r>
              <a:rPr lang="ru-RU" sz="2800" dirty="0">
                <a:solidFill>
                  <a:srgbClr val="333333"/>
                </a:solidFill>
                <a:latin typeface="Times New Roman"/>
              </a:rPr>
              <a:t>- проведение литературной гостиной для учащихся; </a:t>
            </a:r>
          </a:p>
          <a:p>
            <a:r>
              <a:rPr lang="ru-RU" sz="2800" dirty="0">
                <a:solidFill>
                  <a:srgbClr val="333333"/>
                </a:solidFill>
                <a:latin typeface="Times New Roman"/>
              </a:rPr>
              <a:t>- читательские семейные клубы;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87017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2400" y="200025"/>
            <a:ext cx="60198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r>
              <a:rPr lang="ru-RU" sz="2800" dirty="0">
                <a:solidFill>
                  <a:schemeClr val="tx1"/>
                </a:solidFill>
              </a:rPr>
              <a:t>Проведение часов тихого чтения, 20-минуток, 5-минуток жужжащего чтения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2400" y="2335090"/>
            <a:ext cx="6019800" cy="1627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schemeClr val="tx1"/>
                </a:solidFill>
              </a:rPr>
              <a:t>Повысить интерес к чтению, сделать чтение привлекательным для школьника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400" y="4495800"/>
            <a:ext cx="6019800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>
                <a:solidFill>
                  <a:schemeClr val="tx1"/>
                </a:solidFill>
              </a:rPr>
              <a:t>Обогатить словарный запас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53200" y="4276395"/>
            <a:ext cx="57748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52333" y="2408872"/>
            <a:ext cx="57396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Cambria" pitchFamily="18" charset="0"/>
              </a:rPr>
              <a:t>  </a:t>
            </a:r>
            <a:endParaRPr lang="ru-RU" sz="1600" dirty="0">
              <a:latin typeface="Cambr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00800" y="200026"/>
            <a:ext cx="56388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schemeClr val="tx1"/>
                </a:solidFill>
              </a:rPr>
              <a:t>Развивать духовно</a:t>
            </a:r>
            <a:r>
              <a:rPr lang="ru-RU" sz="2800" dirty="0">
                <a:solidFill>
                  <a:schemeClr val="tx1"/>
                </a:solidFill>
              </a:rPr>
              <a:t>-нравственный мир посредством чтения книги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0800" y="2335090"/>
            <a:ext cx="5638800" cy="1627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Формировать гражданскую </a:t>
            </a:r>
            <a:r>
              <a:rPr lang="ru-RU" sz="2000" dirty="0" err="1">
                <a:solidFill>
                  <a:schemeClr val="tx1"/>
                </a:solidFill>
              </a:rPr>
              <a:t>ответсвенность</a:t>
            </a:r>
            <a:r>
              <a:rPr lang="kk-KZ" sz="2000" dirty="0">
                <a:solidFill>
                  <a:schemeClr val="tx1"/>
                </a:solidFill>
              </a:rPr>
              <a:t>, национальное самосознание и казахстанской патриотизм путем знакомства с лучшим образцами художественной литературы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00801" y="4522580"/>
            <a:ext cx="5638800" cy="1667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schemeClr val="tx1"/>
                </a:solidFill>
              </a:rPr>
              <a:t>Развивать у школьников полиязычие через чтение произведенений на трех языках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19400" y="6324600"/>
            <a:ext cx="7162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solidFill>
                  <a:schemeClr val="tx1"/>
                </a:solidFill>
              </a:rPr>
              <a:t>Срок реализации 2020-2025 г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9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1200" y="3543300"/>
            <a:ext cx="6256866" cy="3880773"/>
          </a:xfrm>
        </p:spPr>
        <p:txBody>
          <a:bodyPr/>
          <a:lstStyle/>
          <a:p>
            <a:pPr marL="0" indent="0">
              <a:buNone/>
            </a:pPr>
            <a:r>
              <a:rPr lang="kk-KZ" dirty="0"/>
              <a:t>«Артық білім кітапта, ерінбе оқып көруге»</a:t>
            </a:r>
          </a:p>
          <a:p>
            <a:pPr marL="0" indent="0">
              <a:buNone/>
            </a:pPr>
            <a:r>
              <a:rPr lang="kk-KZ" dirty="0"/>
              <a:t>                                                                                                            Абай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424830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78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4562564" cy="4562564"/>
          </a:xfrm>
        </p:spPr>
      </p:pic>
      <p:sp>
        <p:nvSpPr>
          <p:cNvPr id="5" name="Прямоугольник 4"/>
          <p:cNvSpPr/>
          <p:nvPr/>
        </p:nvSpPr>
        <p:spPr>
          <a:xfrm>
            <a:off x="5638800" y="51054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dirty="0"/>
              <a:t>«... Читать </a:t>
            </a:r>
            <a:r>
              <a:rPr lang="ru-RU" dirty="0"/>
              <a:t>– </a:t>
            </a:r>
            <a:r>
              <a:rPr lang="kk-KZ" dirty="0"/>
              <a:t>это еще ничего не значит, это значит и как понимать прочитанное </a:t>
            </a:r>
            <a:r>
              <a:rPr lang="ru-RU" dirty="0"/>
              <a:t>– </a:t>
            </a:r>
            <a:r>
              <a:rPr lang="kk-KZ" dirty="0"/>
              <a:t>вот в чем главное»</a:t>
            </a:r>
          </a:p>
          <a:p>
            <a:r>
              <a:rPr lang="kk-KZ" dirty="0"/>
              <a:t>                                                                                    Ушинский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521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Наглядная пропаганда литературы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3446748" cy="541020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430215"/>
            <a:ext cx="3548962" cy="54102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79" y="1447800"/>
            <a:ext cx="359582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6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7200"/>
            <a:ext cx="3581400" cy="61722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57200"/>
            <a:ext cx="3885035" cy="6172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0"/>
            <a:ext cx="433768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06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599"/>
            <a:ext cx="4191000" cy="558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33" y="990600"/>
            <a:ext cx="6792807" cy="55626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11894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Широкоэкранный</PresentationFormat>
  <Paragraphs>32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Cambria</vt:lpstr>
      <vt:lpstr>Times New Roman</vt:lpstr>
      <vt:lpstr>Trebuchet MS</vt:lpstr>
      <vt:lpstr>Wingdings 3</vt:lpstr>
      <vt:lpstr>Аспект</vt:lpstr>
      <vt:lpstr>Региональный проект  «Читающая школа»</vt:lpstr>
      <vt:lpstr>Цель Формирование и совершенствование читательской грамотности современного школьника, как условие его духовно-нравственного и интеллектуального развития</vt:lpstr>
      <vt:lpstr>Комплекс мероприятий на уровне целевых групп, на которые направлен проект: </vt:lpstr>
      <vt:lpstr>Презентация PowerPoint</vt:lpstr>
      <vt:lpstr>Презентация PowerPoint</vt:lpstr>
      <vt:lpstr>Презентация PowerPoint</vt:lpstr>
      <vt:lpstr>Наглядная пропаганда литературы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Читаем всей семьей</vt:lpstr>
      <vt:lpstr>Рекомендуемая литература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проект  «Читающая школа»</dc:title>
  <dc:creator>User</dc:creator>
  <cp:lastModifiedBy>Пользователь Windows</cp:lastModifiedBy>
  <cp:revision>2</cp:revision>
  <dcterms:modified xsi:type="dcterms:W3CDTF">2021-02-18T06:13:31Z</dcterms:modified>
</cp:coreProperties>
</file>